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Fraunces Medium"/>
      <p:regular r:id="rId24"/>
    </p:embeddedFont>
    <p:embeddedFont>
      <p:font typeface="Fraunces Medium"/>
      <p:regular r:id="rId25"/>
    </p:embeddedFont>
    <p:embeddedFont>
      <p:font typeface="Fraunces Medium"/>
      <p:regular r:id="rId26"/>
    </p:embeddedFont>
    <p:embeddedFont>
      <p:font typeface="Fraunces Medium"/>
      <p:regular r:id="rId27"/>
    </p:embeddedFont>
    <p:embeddedFont>
      <p:font typeface="Epilogue"/>
      <p:regular r:id="rId28"/>
    </p:embeddedFont>
    <p:embeddedFont>
      <p:font typeface="Epilogue"/>
      <p:regular r:id="rId29"/>
    </p:embeddedFont>
    <p:embeddedFont>
      <p:font typeface="Epilogue"/>
      <p:regular r:id="rId30"/>
    </p:embeddedFont>
    <p:embeddedFont>
      <p:font typeface="Epilogue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ha-Essam/UK-Train-Rides" TargetMode="External"/><Relationship Id="rId4" Type="http://schemas.openxmlformats.org/officeDocument/2006/relationships/hyperlink" Target="https://github.com/Noha-Essam/UK-Train-Rides" TargetMode="External"/><Relationship Id="rId6" Type="http://schemas.openxmlformats.org/officeDocument/2006/relationships/hyperlink" Target="https://app.powerbi.com/view?r=eyJrIjoiYjUzNDgyNzQtNzY3MC00NzM4LWE0ODMtYTdkNTcyM2EyZGE1IiwidCI6ImNmZmU4YTJjLWI4MjAtNDI1My1iYTI4LWM1MzliYzQyYTJkMiJ9" TargetMode="External"/><Relationship Id="rId7" Type="http://schemas.openxmlformats.org/officeDocument/2006/relationships/hyperlink" Target="https://app.powerbi.com/view?r=eyJrIjoiYjUzNDgyNzQtNzY3MC00NzM4LWE0ODMtYTdkNTcyM2EyZGE1IiwidCI6ImNmZmU4YTJjLWI4MjAtNDI1My1iYTI4LWM1MzliYzQyYTJkMiJ9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5" Type="http://schemas.openxmlformats.org/officeDocument/2006/relationships/image" Target="../media/image-1-3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://www.linkedin.com/in/noha-essam94" TargetMode="External"/><Relationship Id="rId7" Type="http://schemas.openxmlformats.org/officeDocument/2006/relationships/hyperlink" Target="https://www.linkedin.com/in/sara-sharaf-abdallah/" TargetMode="External"/><Relationship Id="rId10" Type="http://schemas.openxmlformats.org/officeDocument/2006/relationships/hyperlink" Target="https://www.linkedin.com/in/shahenda-k-morsy" TargetMode="External"/><Relationship Id="rId13" Type="http://schemas.openxmlformats.org/officeDocument/2006/relationships/hyperlink" Target="https://www.linkedin.com/in/mohamed-mostafa-abdelaziz/" TargetMode="External"/><Relationship Id="rId16" Type="http://schemas.openxmlformats.org/officeDocument/2006/relationships/hyperlink" Target="http://www.linkedin.com/in/amer-yousry-3515b870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image" Target="../media/image-16-4.png"/><Relationship Id="rId6" Type="http://schemas.openxmlformats.org/officeDocument/2006/relationships/image" Target="../media/image-16-5.png"/><Relationship Id="rId8" Type="http://schemas.openxmlformats.org/officeDocument/2006/relationships/image" Target="../media/image-16-6.png"/><Relationship Id="rId9" Type="http://schemas.openxmlformats.org/officeDocument/2006/relationships/image" Target="../media/image-16-7.png"/><Relationship Id="rId11" Type="http://schemas.openxmlformats.org/officeDocument/2006/relationships/image" Target="../media/image-16-8.png"/><Relationship Id="rId12" Type="http://schemas.openxmlformats.org/officeDocument/2006/relationships/image" Target="../media/image-16-9.png"/><Relationship Id="rId14" Type="http://schemas.openxmlformats.org/officeDocument/2006/relationships/image" Target="../media/image-16-10.png"/><Relationship Id="rId15" Type="http://schemas.openxmlformats.org/officeDocument/2006/relationships/image" Target="../media/image-16-11.png"/><Relationship Id="rId17" Type="http://schemas.openxmlformats.org/officeDocument/2006/relationships/slideLayout" Target="../slideLayouts/slideLayout17.xml"/><Relationship Id="rId1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945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UK Train Rides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945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Acknowledgments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759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Thanks to Ministry of Communications and IT (DEPI)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2021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Thanks to CLS Organization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6443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Special thanks to Eng. Ahmed Hany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0865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Program helped us gain skills in Data Analysis &amp; Visualization.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59787"/>
            <a:ext cx="663059" cy="6843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017871" y="4908709"/>
            <a:ext cx="6339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9D933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Noha-Essam/UK-Train-Rides: Dashboard Of UK-Train-Rides</a:t>
            </a:r>
            <a:endParaRPr lang="en-US" sz="1750" dirty="0"/>
          </a:p>
        </p:txBody>
      </p:sp>
      <p:pic>
        <p:nvPicPr>
          <p:cNvPr id="11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409611"/>
            <a:ext cx="541853" cy="6192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666643" y="6381274"/>
            <a:ext cx="2976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UK-Train Dashboard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17852"/>
            <a:ext cx="39484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Sales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469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Sales Deep Dive: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644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Revenue by Ticket Type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066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Top Stations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8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Filters for Ticket Class, Railcard , Station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8951"/>
            <a:ext cx="67832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Journey Performance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3691057"/>
            <a:ext cx="3432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Journey Status Insights: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85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On Time / Delayed / Cancelled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27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Delay reasons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17852"/>
            <a:ext cx="43267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Refund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469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Refund Analysis: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644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Requests by journey status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066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Refund % of total tickets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8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Refund amounts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6753"/>
            <a:ext cx="49141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Customers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3248858"/>
            <a:ext cx="3473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Customer Segmentation: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433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Ticket Type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85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Purchase Method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7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Railcard 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69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Revenue contribution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17852"/>
            <a:ext cx="50343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Geographic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469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Interactive Maps: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644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Journeys by Station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066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Revenue by Departure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8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On-time / Cancelled visual distribution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43423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Actionable Recommendations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396835" y="75128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 Delay Handling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06025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Why?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6921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Some routes experience exceptionally high average delays (&gt;500 minutes), which negatively impacts customer satisfaction and trust. 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7818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Action: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8715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Focus on these critical routes to improve efficiency. Prioritize addressing signal failures and staffing shortages by coordinating closely with operations teams.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0825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Boost Digital Sales 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1721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Why? 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8261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Online purchases slightly outperform station-based purchases, suggesting a user preference for digital convenience.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13515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Action: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44412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Launch targeted promotional offers and incentives for digital channels to further increase online adoption and reduce operational costs at physical stations.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66522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 Railcard Adoption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9741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 Why?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28315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77% of revenue comes from users without railcards indicating untapped potential in discounts and loyalty.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459212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Action: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49010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Design marketing campaigns to encourage railcard adoption among seniors, disabled passengers, and frequent travelers to improve margins and customer retention.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96835" y="512218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 Cancellation Rate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543115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 Why?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574012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Cancellation rates are high in specific locations such as London Paddington and Manchester Piccadilly, potentially due to infrastructure or scheduling issues.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60490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Action: 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635805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Conduct a detailed investigation into these high-cancellation zones and collaborate with station managers to enhance reliability and infrastructure quality.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65791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 Refund Experience 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688812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 Why?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719709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Only a portion of customers request refunds after cancellations, which may indicate an unclear or inefficient process.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96835" y="750605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A44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   Action: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781502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Increase transparency around refund policies and streamline the claims process through automation and clearer communication channels.</a:t>
            </a:r>
            <a:endParaRPr lang="en-US" sz="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852011"/>
            <a:ext cx="553641" cy="44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7376" y="824508"/>
            <a:ext cx="3298508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Meet Our Team</a:t>
            </a:r>
            <a:endParaRPr lang="en-US" sz="2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20" y="1789509"/>
            <a:ext cx="1243132" cy="12431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2292" y="3252430"/>
            <a:ext cx="3298508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Noha Essam</a:t>
            </a:r>
            <a:endParaRPr lang="en-US" sz="2550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29" y="3911918"/>
            <a:ext cx="488633" cy="55840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575" y="1789509"/>
            <a:ext cx="1243132" cy="12431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940743" y="325243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Sara Sharaf</a:t>
            </a:r>
            <a:endParaRPr lang="en-US" sz="2150" dirty="0"/>
          </a:p>
        </p:txBody>
      </p:sp>
      <p:pic>
        <p:nvPicPr>
          <p:cNvPr id="9" name="Image 4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76" y="3843337"/>
            <a:ext cx="537448" cy="614124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7229" y="1789509"/>
            <a:ext cx="1243132" cy="124313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0414397" y="325243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Shahenda Khaled</a:t>
            </a:r>
            <a:endParaRPr lang="en-US" sz="2150" dirty="0"/>
          </a:p>
        </p:txBody>
      </p:sp>
      <p:pic>
        <p:nvPicPr>
          <p:cNvPr id="12" name="Image 6" descr="preencoded.png">
            <a:hlinkClick r:id="rId10" tooltip="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0130" y="3843337"/>
            <a:ext cx="537448" cy="614124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6748" y="5129927"/>
            <a:ext cx="1243132" cy="1243132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3703915" y="659284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Mohamed Mostafa</a:t>
            </a:r>
            <a:endParaRPr lang="en-US" sz="2150" dirty="0"/>
          </a:p>
        </p:txBody>
      </p:sp>
      <p:pic>
        <p:nvPicPr>
          <p:cNvPr id="15" name="Image 8" descr="preencoded.png">
            <a:hlinkClick r:id="rId13" tooltip="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57" y="7183755"/>
            <a:ext cx="488633" cy="558403"/>
          </a:xfrm>
          <a:prstGeom prst="rect">
            <a:avLst/>
          </a:prstGeom>
        </p:spPr>
      </p:pic>
      <p:pic>
        <p:nvPicPr>
          <p:cNvPr id="16" name="Image 9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0402" y="5129927"/>
            <a:ext cx="1243132" cy="1243132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8177570" y="659284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Amir Ahmed</a:t>
            </a:r>
            <a:endParaRPr lang="en-US" sz="2150" dirty="0"/>
          </a:p>
        </p:txBody>
      </p:sp>
      <p:pic>
        <p:nvPicPr>
          <p:cNvPr id="18" name="Image 10" descr="preencoded.png">
            <a:hlinkClick r:id="rId16" tooltip="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07711" y="7183755"/>
            <a:ext cx="488633" cy="5584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91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i="1" u="sng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452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357"/>
            <a:ext cx="5412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*We appreciate your time and attention.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3710"/>
            <a:ext cx="35241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Introduction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7158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Railway Data Analysis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18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Objective: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133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Generate actionable insights and interactive dashboards.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55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key factors affecting train punctuality and reliability.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997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passenger satisfaction trends based on available data.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4399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recommendations for optimizing train operations and improving user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7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Life Cycle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43558" y="2808327"/>
            <a:ext cx="3848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GET DATA &amp; Brainstorming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874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Source identification and Connection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27171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3492" y="319456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16505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Discovering &amp; Planning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612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ETL Process 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27171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93010" y="292989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4554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Modeling 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271713"/>
            <a:ext cx="4564975" cy="45649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719423" y="461664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9937790" y="5738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Visualization 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37790" y="622887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 Design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271713"/>
            <a:ext cx="4564975" cy="45649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70564" y="592371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2"/>
          <p:cNvSpPr/>
          <p:nvPr/>
        </p:nvSpPr>
        <p:spPr>
          <a:xfrm>
            <a:off x="1538645" y="5691783"/>
            <a:ext cx="315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Publishing and Sharing</a:t>
            </a:r>
            <a:endParaRPr lang="en-US" sz="22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271713"/>
            <a:ext cx="4564975" cy="45649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710595" y="504491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8488"/>
            <a:ext cx="4636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5991582" y="2188488"/>
            <a:ext cx="23661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95625"/>
            <a:ext cx="35400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Brainstorming Stage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861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Questions: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555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Insights from ticket sales?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97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Impact of delays and cancellations?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399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Revenue trends?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821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Best performing stations?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5777"/>
            <a:ext cx="49208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Discovery and Planning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107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Data Issues: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8023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Duplicates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244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Wrong data types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6867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Empty rows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38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Plan: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50843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Clean &amp; transform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5265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Divide tables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968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Build model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410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Design visuals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6753"/>
            <a:ext cx="59181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Cleaning and Transformation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248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Actions Taken: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433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Removed duplicates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5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Corrected data types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7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Handled empty rows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69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Created custom columns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250"/>
            <a:ext cx="47152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Dividing and Modeling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459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Structured into: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53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5960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0382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4804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Ticket Details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49226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Refunds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3648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Table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067901"/>
            <a:ext cx="6475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*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D933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Created clear relationships for performance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96753"/>
            <a:ext cx="40471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DAX Measures Creation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248858"/>
            <a:ext cx="4053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Developed DAX Measures: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433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Cancelled Journeys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5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Total Refund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7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Revenue KPIs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69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Journey Performance Metrics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6753"/>
            <a:ext cx="46727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- Overview Page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3248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A44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Key KPIs: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433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85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Avg Ticket Price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77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Tickets Sold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69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by Class, Payment Method, Top Stations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2025-04-27T14:21:54Z</dcterms:created>
  <dcterms:modified xsi:type="dcterms:W3CDTF">2025-04-27T14:21:54Z</dcterms:modified>
</cp:coreProperties>
</file>